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5"/>
  </p:notesMasterIdLst>
  <p:sldIdLst>
    <p:sldId id="256" r:id="rId3"/>
    <p:sldId id="257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6BB19E-CDC0-4F85-ADA6-A924607ED353}">
  <a:tblStyle styleId="{E46BB19E-CDC0-4F85-ADA6-A924607ED35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2421f8f2e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d2421f8f2e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2421f8f2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d2421f8f2e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SzPts val="1100"/>
              <a:buNone/>
            </a:pP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ydigitalpresence.com/project-managemen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ydigitalpresence.com/project-managemen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Google Shape;99;p25"/>
          <p:cNvGraphicFramePr/>
          <p:nvPr/>
        </p:nvGraphicFramePr>
        <p:xfrm>
          <a:off x="0" y="426325"/>
          <a:ext cx="9143975" cy="4717175"/>
        </p:xfrm>
        <a:graphic>
          <a:graphicData uri="http://schemas.openxmlformats.org/drawingml/2006/table">
            <a:tbl>
              <a:tblPr>
                <a:noFill/>
                <a:tableStyleId>{E46BB19E-CDC0-4F85-ADA6-A924607ED353}</a:tableStyleId>
              </a:tblPr>
              <a:tblGrid>
                <a:gridCol w="112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7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5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8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37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8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1100" u="none" strike="noStrike" cap="none"/>
                        <a:t>Stakeholder</a:t>
                      </a:r>
                      <a:endParaRPr sz="800" u="none" strike="noStrike" cap="none">
                        <a:solidFill>
                          <a:srgbClr val="666666"/>
                        </a:solidFill>
                      </a:endParaRPr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" sz="1100"/>
                        <a:t>Role (Related to project)</a:t>
                      </a:r>
                      <a:endParaRPr sz="8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" sz="1100"/>
                        <a:t>Involvement</a:t>
                      </a:r>
                      <a:endParaRPr sz="8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</a:rPr>
                        <a:t>Impact</a:t>
                      </a:r>
                      <a:endParaRPr sz="1100" dirty="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1000"/>
                        <a:t>Power or Influence (H/M/L)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1000"/>
                        <a:t>Interest (H/M/L)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" sz="1100"/>
                        <a:t>Engagement</a:t>
                      </a:r>
                      <a:endParaRPr sz="8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Director of Product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Project sponsor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Makes high-level decisions; serves as team resource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Wants the project to succeed. No resistance.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H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M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Communicate regularly, but not daily. Ask questions and give updates.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2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Landscape Designer/Web Designer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Project team member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1000"/>
                        <a:t>Knowledge of website design and plants; strong relationships with OG employees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Invested in the project as a team member. Possible resistance if Landscape Designer role is affected.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H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H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Communicate daily as project team member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Existing Clients and Employees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Office Green customer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1000"/>
                        <a:t>Can give feedback on the customer experience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Some highly interested; others less so. Resistance only if Plant Pals affects main product line.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M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M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Communicate as needed to inform and get feedback.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3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Office Green’s Investors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Secondary stakeholder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Financial support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Little impact at present. Project could affect their investment if it affects Office Green’s performance. 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M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L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Not directly involved. Keep updated on progress and performance.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7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Office Green Receptionist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Office Green employee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Answers questions about the service after launch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Little impact on their role. No resistance.</a:t>
                      </a:r>
                      <a:endParaRPr sz="100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L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/>
                        <a:t>L</a:t>
                      </a:r>
                      <a:endParaRPr sz="1000" u="none" strike="noStrike" cap="none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dirty="0">
                          <a:solidFill>
                            <a:schemeClr val="dk1"/>
                          </a:solidFill>
                        </a:rPr>
                        <a:t>Not directly involved, but should be updated before launch</a:t>
                      </a:r>
                      <a:endParaRPr sz="1000" dirty="0"/>
                    </a:p>
                  </a:txBody>
                  <a:tcPr marL="66675" marR="66675" marT="50000" marB="5000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0" name="Google Shape;100;p25"/>
          <p:cNvSpPr txBox="1"/>
          <p:nvPr/>
        </p:nvSpPr>
        <p:spPr>
          <a:xfrm>
            <a:off x="0" y="0"/>
            <a:ext cx="9144000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tx1"/>
                </a:solidFill>
                <a:highlight>
                  <a:schemeClr val="lt1"/>
                </a:highlight>
              </a:rPr>
              <a:t>Stakeholder Analysis </a:t>
            </a:r>
            <a:r>
              <a:rPr lang="en-US" sz="1600" dirty="0">
                <a:hlinkClick r:id="rId3"/>
              </a:rPr>
              <a:t>Free Project Management Resources - My Digital Presence</a:t>
            </a:r>
            <a:endParaRPr sz="1600" b="1" dirty="0">
              <a:solidFill>
                <a:schemeClr val="tx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/>
        </p:nvSpPr>
        <p:spPr>
          <a:xfrm>
            <a:off x="2642351" y="705986"/>
            <a:ext cx="2817600" cy="18681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i="0" u="none" strike="noStrike" cap="none">
                <a:solidFill>
                  <a:srgbClr val="666666"/>
                </a:solidFill>
              </a:rPr>
              <a:t>Keep satisfied (high priority)</a:t>
            </a:r>
            <a:endParaRPr sz="1400" i="0" u="none" strike="noStrike" cap="none">
              <a:solidFill>
                <a:srgbClr val="666666"/>
              </a:solidFill>
            </a:endParaRPr>
          </a:p>
        </p:txBody>
      </p:sp>
      <p:sp>
        <p:nvSpPr>
          <p:cNvPr id="106" name="Google Shape;106;p26"/>
          <p:cNvSpPr txBox="1"/>
          <p:nvPr/>
        </p:nvSpPr>
        <p:spPr>
          <a:xfrm>
            <a:off x="5459946" y="705986"/>
            <a:ext cx="2817600" cy="18681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i="0" u="none" strike="noStrike" cap="none">
                <a:solidFill>
                  <a:srgbClr val="666666"/>
                </a:solidFill>
              </a:rPr>
              <a:t>Manage closely (high effort)</a:t>
            </a:r>
            <a:endParaRPr sz="1400" i="0" u="none" strike="noStrike" cap="none">
              <a:solidFill>
                <a:srgbClr val="666666"/>
              </a:solidFill>
            </a:endParaRPr>
          </a:p>
        </p:txBody>
      </p:sp>
      <p:sp>
        <p:nvSpPr>
          <p:cNvPr id="107" name="Google Shape;107;p26"/>
          <p:cNvSpPr txBox="1"/>
          <p:nvPr/>
        </p:nvSpPr>
        <p:spPr>
          <a:xfrm>
            <a:off x="2642351" y="2575946"/>
            <a:ext cx="2817600" cy="18681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i="0" u="none" strike="noStrike" cap="none">
                <a:solidFill>
                  <a:srgbClr val="666666"/>
                </a:solidFill>
              </a:rPr>
              <a:t>Monitor (minimum effort)</a:t>
            </a:r>
            <a:endParaRPr sz="1400" i="0" u="none" strike="noStrike" cap="none">
              <a:solidFill>
                <a:srgbClr val="666666"/>
              </a:solidFill>
            </a:endParaRPr>
          </a:p>
        </p:txBody>
      </p:sp>
      <p:sp>
        <p:nvSpPr>
          <p:cNvPr id="108" name="Google Shape;108;p26"/>
          <p:cNvSpPr txBox="1"/>
          <p:nvPr/>
        </p:nvSpPr>
        <p:spPr>
          <a:xfrm>
            <a:off x="5459946" y="2574221"/>
            <a:ext cx="2817600" cy="18681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rgbClr val="666666"/>
                </a:solidFill>
              </a:rPr>
              <a:t>Show consideration</a:t>
            </a:r>
            <a:endParaRPr sz="1400" i="0" u="none" strike="noStrike" cap="none">
              <a:solidFill>
                <a:srgbClr val="666666"/>
              </a:solidFill>
            </a:endParaRPr>
          </a:p>
        </p:txBody>
      </p:sp>
      <p:sp>
        <p:nvSpPr>
          <p:cNvPr id="109" name="Google Shape;109;p26"/>
          <p:cNvSpPr txBox="1"/>
          <p:nvPr/>
        </p:nvSpPr>
        <p:spPr>
          <a:xfrm>
            <a:off x="1311100" y="602636"/>
            <a:ext cx="1220400" cy="2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666666"/>
                </a:solidFill>
              </a:rPr>
              <a:t>high</a:t>
            </a:r>
            <a:endParaRPr sz="1400" b="1" i="0" u="none" strike="noStrike" cap="none">
              <a:solidFill>
                <a:srgbClr val="666666"/>
              </a:solidFill>
            </a:endParaRPr>
          </a:p>
        </p:txBody>
      </p:sp>
      <p:sp>
        <p:nvSpPr>
          <p:cNvPr id="110" name="Google Shape;110;p26"/>
          <p:cNvSpPr txBox="1"/>
          <p:nvPr/>
        </p:nvSpPr>
        <p:spPr>
          <a:xfrm>
            <a:off x="1311100" y="4208025"/>
            <a:ext cx="1220400" cy="2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666666"/>
                </a:solidFill>
              </a:rPr>
              <a:t>low</a:t>
            </a:r>
            <a:endParaRPr sz="1400" b="1" i="0" u="none" strike="noStrike" cap="none">
              <a:solidFill>
                <a:srgbClr val="666666"/>
              </a:solidFill>
            </a:endParaRPr>
          </a:p>
        </p:txBody>
      </p:sp>
      <p:cxnSp>
        <p:nvCxnSpPr>
          <p:cNvPr id="111" name="Google Shape;111;p26"/>
          <p:cNvCxnSpPr/>
          <p:nvPr/>
        </p:nvCxnSpPr>
        <p:spPr>
          <a:xfrm rot="10800000">
            <a:off x="2283756" y="993450"/>
            <a:ext cx="0" cy="1476600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2" name="Google Shape;112;p26"/>
          <p:cNvCxnSpPr/>
          <p:nvPr/>
        </p:nvCxnSpPr>
        <p:spPr>
          <a:xfrm>
            <a:off x="2283756" y="2695294"/>
            <a:ext cx="0" cy="1542900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3" name="Google Shape;113;p26"/>
          <p:cNvSpPr txBox="1"/>
          <p:nvPr/>
        </p:nvSpPr>
        <p:spPr>
          <a:xfrm>
            <a:off x="7643525" y="4445934"/>
            <a:ext cx="9243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666666"/>
                </a:solidFill>
              </a:rPr>
              <a:t>high</a:t>
            </a:r>
            <a:endParaRPr sz="1400" b="1" i="0" u="none" strike="noStrike" cap="none">
              <a:solidFill>
                <a:srgbClr val="666666"/>
              </a:solidFill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2302900" y="4445934"/>
            <a:ext cx="9243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666666"/>
                </a:solidFill>
              </a:rPr>
              <a:t>low</a:t>
            </a:r>
            <a:endParaRPr sz="1400" b="1" i="0" u="none" strike="noStrike" cap="none">
              <a:solidFill>
                <a:srgbClr val="666666"/>
              </a:solidFill>
            </a:endParaRPr>
          </a:p>
        </p:txBody>
      </p:sp>
      <p:cxnSp>
        <p:nvCxnSpPr>
          <p:cNvPr id="115" name="Google Shape;115;p26"/>
          <p:cNvCxnSpPr>
            <a:stCxn id="116" idx="3"/>
          </p:cNvCxnSpPr>
          <p:nvPr/>
        </p:nvCxnSpPr>
        <p:spPr>
          <a:xfrm>
            <a:off x="6008301" y="4617394"/>
            <a:ext cx="1840200" cy="0"/>
          </a:xfrm>
          <a:prstGeom prst="straightConnector1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7" name="Google Shape;117;p26"/>
          <p:cNvCxnSpPr>
            <a:stCxn id="116" idx="1"/>
            <a:endCxn id="114" idx="3"/>
          </p:cNvCxnSpPr>
          <p:nvPr/>
        </p:nvCxnSpPr>
        <p:spPr>
          <a:xfrm rot="10800000">
            <a:off x="3227200" y="4617384"/>
            <a:ext cx="1773900" cy="0"/>
          </a:xfrm>
          <a:prstGeom prst="straightConnector1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8" name="Google Shape;118;p26"/>
          <p:cNvSpPr txBox="1"/>
          <p:nvPr/>
        </p:nvSpPr>
        <p:spPr>
          <a:xfrm>
            <a:off x="0" y="44351"/>
            <a:ext cx="9072438" cy="386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2000"/>
            </a:pPr>
            <a:r>
              <a:rPr lang="en" sz="1600" b="1" i="0" u="none" strike="noStrike" cap="none" dirty="0">
                <a:solidFill>
                  <a:srgbClr val="4285F4"/>
                </a:solidFill>
              </a:rPr>
              <a:t>Prioritizing </a:t>
            </a:r>
            <a:r>
              <a:rPr lang="en" sz="1600" b="1" dirty="0">
                <a:solidFill>
                  <a:srgbClr val="4285F4"/>
                </a:solidFill>
              </a:rPr>
              <a:t>s</a:t>
            </a:r>
            <a:r>
              <a:rPr lang="en" sz="1600" b="1" i="0" u="none" strike="noStrike" cap="none" dirty="0">
                <a:solidFill>
                  <a:srgbClr val="4285F4"/>
                </a:solidFill>
              </a:rPr>
              <a:t>takeholders (power </a:t>
            </a:r>
            <a:r>
              <a:rPr lang="en" sz="1600" b="1" i="0" u="none" strike="noStrike" cap="none">
                <a:solidFill>
                  <a:srgbClr val="4285F4"/>
                </a:solidFill>
              </a:rPr>
              <a:t>grid)  </a:t>
            </a:r>
            <a:r>
              <a:rPr lang="en-US" dirty="0">
                <a:hlinkClick r:id="rId3"/>
              </a:rPr>
              <a:t>Free Project Management Resources - My Digital Presence</a:t>
            </a:r>
            <a:endParaRPr lang="en-US" b="1" i="0" u="none" strike="noStrike" cap="none" dirty="0">
              <a:solidFill>
                <a:srgbClr val="4285F4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" sz="2000" b="1" i="0" u="none" strike="noStrike" cap="none" dirty="0">
              <a:solidFill>
                <a:srgbClr val="4285F4"/>
              </a:solidFill>
            </a:endParaRPr>
          </a:p>
        </p:txBody>
      </p:sp>
      <p:sp>
        <p:nvSpPr>
          <p:cNvPr id="119" name="Google Shape;119;p26"/>
          <p:cNvSpPr/>
          <p:nvPr/>
        </p:nvSpPr>
        <p:spPr>
          <a:xfrm>
            <a:off x="5125475" y="858363"/>
            <a:ext cx="808800" cy="3429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FFFFFF"/>
                </a:solidFill>
              </a:rPr>
              <a:t>Director of Product</a:t>
            </a:r>
            <a:endParaRPr sz="900" b="1">
              <a:solidFill>
                <a:srgbClr val="FFFFFF"/>
              </a:solidFill>
            </a:endParaRPr>
          </a:p>
        </p:txBody>
      </p:sp>
      <p:sp>
        <p:nvSpPr>
          <p:cNvPr id="120" name="Google Shape;120;p26"/>
          <p:cNvSpPr/>
          <p:nvPr/>
        </p:nvSpPr>
        <p:spPr>
          <a:xfrm>
            <a:off x="7270450" y="993450"/>
            <a:ext cx="1007100" cy="4461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FFFFFF"/>
                </a:solidFill>
              </a:rPr>
              <a:t>Landscape Designer/Web Designer</a:t>
            </a:r>
            <a:endParaRPr sz="900" b="1">
              <a:solidFill>
                <a:srgbClr val="FFFFFF"/>
              </a:solidFill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3411225" y="2198625"/>
            <a:ext cx="756900" cy="342900"/>
          </a:xfrm>
          <a:prstGeom prst="roundRect">
            <a:avLst>
              <a:gd name="adj" fmla="val 16667"/>
            </a:avLst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FFFFFF"/>
                </a:solidFill>
              </a:rPr>
              <a:t>OG Investors</a:t>
            </a:r>
            <a:endParaRPr sz="900" b="1">
              <a:solidFill>
                <a:srgbClr val="FFFFFF"/>
              </a:solidFill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4937675" y="2403963"/>
            <a:ext cx="879600" cy="342900"/>
          </a:xfrm>
          <a:prstGeom prst="roundRect">
            <a:avLst>
              <a:gd name="adj" fmla="val 16667"/>
            </a:avLst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FFFFFF"/>
                </a:solidFill>
              </a:rPr>
              <a:t>Clients &amp; Employees</a:t>
            </a:r>
            <a:endParaRPr sz="900" b="1">
              <a:solidFill>
                <a:srgbClr val="FFFFFF"/>
              </a:solidFill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3957450" y="3954225"/>
            <a:ext cx="924300" cy="3429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FFFFFF"/>
                </a:solidFill>
              </a:rPr>
              <a:t>OG Receptionist</a:t>
            </a:r>
            <a:endParaRPr sz="900" b="1">
              <a:solidFill>
                <a:srgbClr val="FFFFFF"/>
              </a:solidFill>
            </a:endParaRPr>
          </a:p>
        </p:txBody>
      </p:sp>
      <p:sp>
        <p:nvSpPr>
          <p:cNvPr id="124" name="Google Shape;124;p26"/>
          <p:cNvSpPr txBox="1"/>
          <p:nvPr/>
        </p:nvSpPr>
        <p:spPr>
          <a:xfrm>
            <a:off x="38200" y="902675"/>
            <a:ext cx="1773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25" name="Google Shape;125;p26"/>
          <p:cNvSpPr/>
          <p:nvPr/>
        </p:nvSpPr>
        <p:spPr>
          <a:xfrm>
            <a:off x="239350" y="917250"/>
            <a:ext cx="1676400" cy="880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Drag each stakeholder’s box to the appropriate place on the power-interest grid</a:t>
            </a:r>
            <a:endParaRPr/>
          </a:p>
        </p:txBody>
      </p:sp>
      <p:sp>
        <p:nvSpPr>
          <p:cNvPr id="126" name="Google Shape;126;p26"/>
          <p:cNvSpPr txBox="1"/>
          <p:nvPr/>
        </p:nvSpPr>
        <p:spPr>
          <a:xfrm rot="-5400000">
            <a:off x="1463200" y="2475949"/>
            <a:ext cx="834600" cy="2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6AA84F"/>
                </a:solidFill>
              </a:rPr>
              <a:t>Power</a:t>
            </a:r>
            <a:endParaRPr sz="1600" b="1" i="0" u="none" strike="noStrike" cap="none">
              <a:solidFill>
                <a:srgbClr val="6AA84F"/>
              </a:solidFill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5001201" y="4445944"/>
            <a:ext cx="1007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500" b="1">
                <a:solidFill>
                  <a:srgbClr val="666666"/>
                </a:solidFill>
              </a:rPr>
              <a:t>med</a:t>
            </a:r>
            <a:endParaRPr sz="1500" b="1" i="0" u="none" strike="noStrike" cap="none">
              <a:solidFill>
                <a:srgbClr val="666666"/>
              </a:solidFill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5008000" y="4712400"/>
            <a:ext cx="100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9900"/>
                </a:solidFill>
              </a:rPr>
              <a:t>Interest</a:t>
            </a:r>
            <a:endParaRPr b="1"/>
          </a:p>
        </p:txBody>
      </p:sp>
      <p:sp>
        <p:nvSpPr>
          <p:cNvPr id="129" name="Google Shape;129;p26"/>
          <p:cNvSpPr txBox="1"/>
          <p:nvPr/>
        </p:nvSpPr>
        <p:spPr>
          <a:xfrm>
            <a:off x="1786976" y="2351019"/>
            <a:ext cx="1007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500" b="1">
                <a:solidFill>
                  <a:srgbClr val="666666"/>
                </a:solidFill>
              </a:rPr>
              <a:t>med</a:t>
            </a:r>
            <a:endParaRPr sz="1500" b="1" i="0" u="none" strike="noStrike" cap="none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303</Words>
  <Application>Microsoft Macintosh PowerPoint</Application>
  <PresentationFormat>On-screen Show (16:9)</PresentationFormat>
  <Paragraphs>62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Simple Light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FRANK RODGERS</cp:lastModifiedBy>
  <cp:revision>2</cp:revision>
  <dcterms:modified xsi:type="dcterms:W3CDTF">2023-12-08T21:02:48Z</dcterms:modified>
</cp:coreProperties>
</file>